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7" r:id="rId3"/>
    <p:sldId id="263" r:id="rId4"/>
    <p:sldId id="264" r:id="rId5"/>
    <p:sldId id="265" r:id="rId6"/>
    <p:sldId id="266" r:id="rId7"/>
    <p:sldId id="259" r:id="rId8"/>
    <p:sldId id="267" r:id="rId9"/>
    <p:sldId id="260" r:id="rId10"/>
    <p:sldId id="261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hony bardy" initials="ab" lastIdx="1" clrIdx="0">
    <p:extLst>
      <p:ext uri="{19B8F6BF-5375-455C-9EA6-DF929625EA0E}">
        <p15:presenceInfo xmlns:p15="http://schemas.microsoft.com/office/powerpoint/2012/main" userId="S::anthony.bardy@epitech.eu::21ea4643-5d43-4a4f-9390-8c9f4a88ffa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77304"/>
  </p:normalViewPr>
  <p:slideViewPr>
    <p:cSldViewPr snapToGrid="0">
      <p:cViewPr varScale="1">
        <p:scale>
          <a:sx n="150" d="100"/>
          <a:sy n="150" d="100"/>
        </p:scale>
        <p:origin x="176" y="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0756ffc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0756ffc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0756ffc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0756ffc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3581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0756ffc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0756ffc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 illustrate the major differences between REST and </a:t>
            </a:r>
            <a:r>
              <a:rPr lang="en-US" sz="1100" b="0" i="0" u="none" strike="noStrike" cap="none" noProof="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GraphQL</a:t>
            </a: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when it comes to fetching data from an API, let’s consider a simple example scenario: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  In a blogging application, an app needs to display the titles of the posts of a specific user.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same screen also displays the names of the last 3 followers of that user. How would that situation be solved with REST and </a:t>
            </a:r>
            <a:r>
              <a:rPr lang="en-US" sz="1100" b="0" i="0" u="none" strike="noStrike" cap="none" noProof="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GraphQL</a:t>
            </a: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?</a:t>
            </a:r>
            <a:endParaRPr lang="en-US" noProof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9222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0756ffc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0756ffc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 dirty="0"/>
              <a:t>In rest, in most of case it will be necessary to do 3 requests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4324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50756ffc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50756ffc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you’d simply send a single query to the </a:t>
            </a:r>
            <a:r>
              <a:rPr lang="en-US" sz="1100" b="0" i="0" u="none" strike="noStrike" cap="none" noProof="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GraphQL</a:t>
            </a: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server that includes the concrete data requirements.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server then responds with a JSON object where these requirements are fulfilled.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noProof="0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We can expect to get only the data that we need, no more no less.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noProof="0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1669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Fetching data with a single API call :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As I told you previously, only 1 request allow us to get all of what we need for the user (user, post, follower)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No over and under fetching problems :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We request only what we need no more, no less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Autogenerating API documentation: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With </a:t>
            </a:r>
            <a:r>
              <a:rPr lang="en-US" dirty="0" err="1"/>
              <a:t>GraphQL</a:t>
            </a:r>
            <a:r>
              <a:rPr lang="en-US" dirty="0"/>
              <a:t> UI we can directly see schema the different types, it make easier to see the different queries that we can do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928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Sub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333" y="2214694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464344" y="1999572"/>
            <a:ext cx="8215200" cy="11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32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464344" y="3237582"/>
            <a:ext cx="8215200" cy="1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7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4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94963" y="598838"/>
            <a:ext cx="3354000" cy="133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8428174" y="2214638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-900" y="2213884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>
            <a:off x="890588" y="337185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7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2"/>
          </p:nvPr>
        </p:nvSpPr>
        <p:spPr>
          <a:xfrm>
            <a:off x="890588" y="2249760"/>
            <a:ext cx="73581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82" name="Google Shape;8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Photo">
  <p:cSld name="Quote Photo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890588" y="156210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7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890588" y="719138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>
            <a:spLocks noGrp="1"/>
          </p:cNvSpPr>
          <p:nvPr>
            <p:ph type="pic" idx="3"/>
          </p:nvPr>
        </p:nvSpPr>
        <p:spPr>
          <a:xfrm>
            <a:off x="0" y="1905372"/>
            <a:ext cx="9144000" cy="3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087" y="-111033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hoto">
  <p:cSld name="Photo">
    <p:bg>
      <p:bgPr>
        <a:solidFill>
          <a:srgbClr val="000000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087" y="-111033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34275" tIns="34275" rIns="342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1">
  <p:cSld name="TITLE_AND_BODY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lvl="0" indent="-336550" rtl="0">
              <a:spcBef>
                <a:spcPts val="2200"/>
              </a:spcBef>
              <a:spcAft>
                <a:spcPts val="0"/>
              </a:spcAft>
              <a:buSzPts val="1700"/>
              <a:buChar char="•"/>
              <a:defRPr/>
            </a:lvl1pPr>
            <a:lvl2pPr marL="914400" lvl="1" indent="-317500" rtl="0"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04800" rtl="0">
              <a:spcBef>
                <a:spcPts val="2200"/>
              </a:spcBef>
              <a:spcAft>
                <a:spcPts val="0"/>
              </a:spcAft>
              <a:buSzPts val="1200"/>
              <a:buChar char="•"/>
              <a:defRPr/>
            </a:lvl3pPr>
            <a:lvl4pPr marL="1828800" lvl="3" indent="-304800" rtl="0">
              <a:spcBef>
                <a:spcPts val="2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rtl="0">
              <a:spcBef>
                <a:spcPts val="2200"/>
              </a:spcBef>
              <a:spcAft>
                <a:spcPts val="0"/>
              </a:spcAft>
              <a:buSzPts val="1200"/>
              <a:buChar char="•"/>
              <a:defRPr/>
            </a:lvl5pPr>
            <a:lvl6pPr marL="2743200" lvl="5" indent="-336550" rtl="0">
              <a:spcBef>
                <a:spcPts val="2200"/>
              </a:spcBef>
              <a:spcAft>
                <a:spcPts val="0"/>
              </a:spcAft>
              <a:buSzPts val="1700"/>
              <a:buChar char="•"/>
              <a:defRPr/>
            </a:lvl6pPr>
            <a:lvl7pPr marL="3200400" lvl="6" indent="-336550" rtl="0">
              <a:spcBef>
                <a:spcPts val="2200"/>
              </a:spcBef>
              <a:spcAft>
                <a:spcPts val="0"/>
              </a:spcAft>
              <a:buSzPts val="1700"/>
              <a:buChar char="•"/>
              <a:defRPr/>
            </a:lvl7pPr>
            <a:lvl8pPr marL="3657600" lvl="7" indent="-336550" rtl="0">
              <a:spcBef>
                <a:spcPts val="2200"/>
              </a:spcBef>
              <a:spcAft>
                <a:spcPts val="0"/>
              </a:spcAft>
              <a:buSzPts val="1700"/>
              <a:buChar char="•"/>
              <a:defRPr/>
            </a:lvl8pPr>
            <a:lvl9pPr marL="4114800" lvl="8" indent="-336550" rtl="0">
              <a:spcBef>
                <a:spcPts val="22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Subtitle - Photo">
  <p:cSld name="Title &amp; Subtitle - Photo">
    <p:bg>
      <p:bgPr>
        <a:solidFill>
          <a:srgbClr val="00000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50000"/>
          </a:blip>
          <a:srcRect t="3118" b="13199"/>
          <a:stretch/>
        </p:blipFill>
        <p:spPr>
          <a:xfrm>
            <a:off x="-75640" y="0"/>
            <a:ext cx="921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64344" y="1999572"/>
            <a:ext cx="8215200" cy="11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venir"/>
              <a:buNone/>
              <a:defRPr sz="32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64344" y="3237582"/>
            <a:ext cx="8215200" cy="1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7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4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494E"/>
              </a:buClr>
              <a:buSzPts val="1200"/>
              <a:buFont typeface="Avenir"/>
              <a:buNone/>
              <a:defRPr sz="1200" b="0" i="0" u="none" strike="noStrike" cap="none">
                <a:solidFill>
                  <a:srgbClr val="DC494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>
            <a:off x="2894963" y="598838"/>
            <a:ext cx="3354000" cy="13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61963" y="323850"/>
            <a:ext cx="82152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61963" y="1066800"/>
            <a:ext cx="8215200" cy="3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Text">
  <p:cSld name="Title &amp;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461963" y="1066800"/>
            <a:ext cx="8215200" cy="3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3655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BFBFBF"/>
              </a:buClr>
              <a:buSzPts val="1700"/>
              <a:buFont typeface="Avenir"/>
              <a:buChar char="-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venir"/>
              <a:buChar char="-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BFBFBF"/>
              </a:buClr>
              <a:buSzPts val="1200"/>
              <a:buFont typeface="Avenir"/>
              <a:buChar char="-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BFBFBF"/>
              </a:buClr>
              <a:buSzPts val="1200"/>
              <a:buFont typeface="Avenir"/>
              <a:buChar char="-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BFBFBF"/>
              </a:buClr>
              <a:buSzPts val="1200"/>
              <a:buFont typeface="Avenir"/>
              <a:buChar char="-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35" name="Google Shape;35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 rot="10800000">
            <a:off x="8428174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61963" y="323850"/>
            <a:ext cx="82152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Bullets &amp; Photo">
  <p:cSld name="Title, Bullets &amp; Photo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" name="Google Shape;40;p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66725" y="323850"/>
            <a:ext cx="3571800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66725" y="1485900"/>
            <a:ext cx="3571800" cy="3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1767" y="4620610"/>
            <a:ext cx="1461900" cy="5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 rot="10800000">
            <a:off x="3857653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Bullets &amp; Photo Left">
  <p:cSld name="Title, Bullets &amp; Photo Lef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7" name="Google Shape;47;p8"/>
          <p:cNvSpPr>
            <a:spLocks noGrp="1"/>
          </p:cNvSpPr>
          <p:nvPr>
            <p:ph type="pic" idx="2"/>
          </p:nvPr>
        </p:nvSpPr>
        <p:spPr>
          <a:xfrm>
            <a:off x="-33337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5045837" y="323850"/>
            <a:ext cx="3571800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5081588" y="1485900"/>
            <a:ext cx="3571800" cy="3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>
            <a:off x="8436765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" name="Google Shape;5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, Bullets &amp; Photo">
  <p:cSld name="Title, Bullets &amp; Photo 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>
            <a:spLocks noGrp="1"/>
          </p:cNvSpPr>
          <p:nvPr>
            <p:ph type="pic" idx="2"/>
          </p:nvPr>
        </p:nvSpPr>
        <p:spPr>
          <a:xfrm>
            <a:off x="5271963" y="1389831"/>
            <a:ext cx="2354400" cy="23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66725" y="323850"/>
            <a:ext cx="8210700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66725" y="1485900"/>
            <a:ext cx="3571800" cy="3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646464"/>
              </a:buClr>
              <a:buSzPts val="900"/>
              <a:buFont typeface="Avenir"/>
              <a:buChar char="•"/>
              <a:defRPr sz="11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7645669" y="3269939"/>
            <a:ext cx="2306700" cy="266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5331653" y="3499206"/>
            <a:ext cx="1114800" cy="128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7557761" y="2288270"/>
            <a:ext cx="1114800" cy="128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6659268" y="3509184"/>
            <a:ext cx="661800" cy="76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1" name="Google Shape;61;p9"/>
          <p:cNvSpPr/>
          <p:nvPr/>
        </p:nvSpPr>
        <p:spPr>
          <a:xfrm>
            <a:off x="8745230" y="1285254"/>
            <a:ext cx="2122200" cy="2450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6921456" y="4219487"/>
            <a:ext cx="661800" cy="76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solidFill>
            <a:srgbClr val="DFDFD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" name="Google Shape;63;p9"/>
          <p:cNvSpPr/>
          <p:nvPr/>
        </p:nvSpPr>
        <p:spPr>
          <a:xfrm rot="10800000">
            <a:off x="8428174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">
  <p:cSld name="Title &amp; Photo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701390" y="1722368"/>
            <a:ext cx="1689300" cy="16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3"/>
          </p:nvPr>
        </p:nvSpPr>
        <p:spPr>
          <a:xfrm>
            <a:off x="6753370" y="1722368"/>
            <a:ext cx="1689300" cy="16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>
            <a:spLocks noGrp="1"/>
          </p:cNvSpPr>
          <p:nvPr>
            <p:ph type="pic" idx="4"/>
          </p:nvPr>
        </p:nvSpPr>
        <p:spPr>
          <a:xfrm>
            <a:off x="3021726" y="1016719"/>
            <a:ext cx="3100500" cy="31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241300" marR="0" lvl="0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435100" marR="0" lvl="5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1663700" marR="0" lvl="6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1905000" marR="0" lvl="7" indent="-2349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146300" marR="0" lvl="8" indent="-247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466725" y="323850"/>
            <a:ext cx="8210700" cy="9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466725" y="4244157"/>
            <a:ext cx="82107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12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5"/>
          </p:nvPr>
        </p:nvSpPr>
        <p:spPr>
          <a:xfrm>
            <a:off x="815682" y="3641193"/>
            <a:ext cx="14619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10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6"/>
          </p:nvPr>
        </p:nvSpPr>
        <p:spPr>
          <a:xfrm>
            <a:off x="6867096" y="3641193"/>
            <a:ext cx="14619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None/>
              <a:defRPr sz="10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/>
          <p:nvPr/>
        </p:nvSpPr>
        <p:spPr>
          <a:xfrm rot="10800000">
            <a:off x="8428174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5" name="Google Shape;7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ullets">
  <p:cSld name="Bullet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461963" y="1066800"/>
            <a:ext cx="8215200" cy="3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241300" marR="0" lvl="0" indent="-247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1700"/>
              <a:buFont typeface="Avenir"/>
              <a:buChar char="•"/>
            </a:pPr>
            <a:r>
              <a:rPr lang="fr"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rPr>
              <a:t>Body Level One</a:t>
            </a:r>
            <a:endParaRPr sz="500"/>
          </a:p>
          <a:p>
            <a:pPr marL="482600" marR="0" lvl="1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A4A46"/>
              </a:buClr>
              <a:buSzPts val="1400"/>
              <a:buFont typeface="Avenir"/>
              <a:buChar char="•"/>
            </a:pPr>
            <a:r>
              <a:rPr lang="fr"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rPr>
              <a:t>Body Level Two</a:t>
            </a:r>
            <a:endParaRPr sz="500"/>
          </a:p>
          <a:p>
            <a:pPr marL="711200" marR="0" lvl="2" indent="-2286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A4A46"/>
              </a:buClr>
              <a:buSzPts val="1200"/>
              <a:buFont typeface="Avenir"/>
              <a:buChar char="•"/>
            </a:pPr>
            <a:r>
              <a:rPr lang="fr"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rPr>
              <a:t>Body Level Three</a:t>
            </a:r>
            <a:endParaRPr sz="500"/>
          </a:p>
          <a:p>
            <a:pPr marL="952500" marR="0" lvl="3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A4A46"/>
              </a:buClr>
              <a:buSzPts val="1200"/>
              <a:buFont typeface="Avenir"/>
              <a:buChar char="•"/>
            </a:pPr>
            <a:r>
              <a:rPr lang="fr"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rPr>
              <a:t>Body Level Four</a:t>
            </a:r>
            <a:endParaRPr sz="500"/>
          </a:p>
          <a:p>
            <a:pPr marL="1193800" marR="0" lvl="4" indent="-2413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A4A46"/>
              </a:buClr>
              <a:buSzPts val="1200"/>
              <a:buFont typeface="Avenir"/>
              <a:buChar char="•"/>
            </a:pPr>
            <a:r>
              <a:rPr lang="fr"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rPr>
              <a:t>Body Level Five</a:t>
            </a:r>
            <a:endParaRPr sz="500"/>
          </a:p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3400" cy="714000"/>
          </a:xfrm>
          <a:prstGeom prst="rect">
            <a:avLst/>
          </a:prstGeom>
          <a:solidFill>
            <a:srgbClr val="BFBFBF">
              <a:alpha val="49803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61963" y="323850"/>
            <a:ext cx="82152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61963" y="1066800"/>
            <a:ext cx="8215200" cy="3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L="457200" marR="0" lvl="0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400"/>
              <a:buFont typeface="Avenir"/>
              <a:buChar char="•"/>
              <a:defRPr sz="16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200"/>
              <a:buFont typeface="Avenir"/>
              <a:buChar char="•"/>
              <a:defRPr sz="14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646464"/>
              </a:buClr>
              <a:buSzPts val="1700"/>
              <a:buFont typeface="Avenir"/>
              <a:buChar char="•"/>
              <a:defRPr sz="19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677223" y="4568222"/>
            <a:ext cx="1461900" cy="5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 rot="10800000">
            <a:off x="8428174" y="75"/>
            <a:ext cx="714300" cy="714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DC494E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endParaRPr sz="21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464344" y="1999572"/>
            <a:ext cx="8215200" cy="11715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r>
              <a:rPr lang="fr-FR" dirty="0"/>
              <a:t>Atelier </a:t>
            </a:r>
            <a:r>
              <a:rPr lang="fr-FR" dirty="0" err="1"/>
              <a:t>GraphQL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2E56D54F-A23F-A54C-A589-0AF27E22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434839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66500" y="75200"/>
            <a:ext cx="8520600" cy="57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Introduction</a:t>
            </a:r>
            <a:endParaRPr sz="3600"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939825" y="1438625"/>
            <a:ext cx="1285800" cy="29391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41300" lvl="0" indent="-139700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CA85795-3B87-1543-A9ED-6E26E92F95F5}"/>
              </a:ext>
            </a:extLst>
          </p:cNvPr>
          <p:cNvSpPr txBox="1"/>
          <p:nvPr/>
        </p:nvSpPr>
        <p:spPr>
          <a:xfrm>
            <a:off x="1176792" y="2647785"/>
            <a:ext cx="6567824" cy="2610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fr-FR" dirty="0"/>
              <a:t>-     </a:t>
            </a:r>
            <a:r>
              <a:rPr lang="en-US" dirty="0"/>
              <a:t>Created by Facebook in 2012</a:t>
            </a:r>
          </a:p>
          <a:p>
            <a:pPr>
              <a:lnSpc>
                <a:spcPct val="200000"/>
              </a:lnSpc>
            </a:pPr>
            <a:r>
              <a:rPr lang="en-US" dirty="0"/>
              <a:t>-     Is Query language for API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dirty="0"/>
              <a:t>Is server-side runtime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dirty="0"/>
              <a:t>No route, only a graph define what can be request, the same for the mutation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dirty="0"/>
              <a:t>Improve client-server requests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6146B69-7638-9740-8776-7D83561A1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800" y="981092"/>
            <a:ext cx="3810000" cy="133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939825" y="1438625"/>
            <a:ext cx="1285800" cy="29391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41300" lvl="0" indent="-139700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369DA87-6AB0-5240-BE03-5690ADD9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404" y="179626"/>
            <a:ext cx="8520600" cy="572700"/>
          </a:xfrm>
        </p:spPr>
        <p:txBody>
          <a:bodyPr/>
          <a:lstStyle/>
          <a:p>
            <a:pPr algn="ctr"/>
            <a:r>
              <a:rPr lang="fr-FR" err="1"/>
              <a:t>Who</a:t>
            </a:r>
            <a:r>
              <a:rPr lang="fr-FR"/>
              <a:t> use </a:t>
            </a:r>
            <a:r>
              <a:rPr lang="fr-FR" err="1"/>
              <a:t>GraphQL</a:t>
            </a:r>
            <a:r>
              <a:rPr lang="fr-FR"/>
              <a:t> 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3511D58-F0B8-794C-BCFF-91048E348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78" y="1062160"/>
            <a:ext cx="6376946" cy="358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9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939825" y="1438625"/>
            <a:ext cx="1285800" cy="29391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41300" lvl="0" indent="-139700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369DA87-6AB0-5240-BE03-5690ADD9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404" y="179626"/>
            <a:ext cx="8520600" cy="572700"/>
          </a:xfrm>
        </p:spPr>
        <p:txBody>
          <a:bodyPr/>
          <a:lstStyle/>
          <a:p>
            <a:pPr algn="ctr"/>
            <a:r>
              <a:rPr lang="fr-FR" err="1"/>
              <a:t>GraphQL</a:t>
            </a:r>
            <a:r>
              <a:rPr lang="fr-FR"/>
              <a:t> VS REST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23308D4-CE22-064B-B2F9-718AE854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566" y="1310912"/>
            <a:ext cx="5553108" cy="252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19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939825" y="1438625"/>
            <a:ext cx="1285800" cy="29391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41300" lvl="0" indent="-139700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369DA87-6AB0-5240-BE03-5690ADD9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404" y="179626"/>
            <a:ext cx="8520600" cy="572700"/>
          </a:xfrm>
        </p:spPr>
        <p:txBody>
          <a:bodyPr/>
          <a:lstStyle/>
          <a:p>
            <a:pPr algn="ctr"/>
            <a:r>
              <a:rPr lang="fr-FR" err="1"/>
              <a:t>GraphQL</a:t>
            </a:r>
            <a:r>
              <a:rPr lang="fr-FR"/>
              <a:t> VS REST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E74BC3C-539B-7C4E-AB72-EB2CBAF3ADC2}"/>
              </a:ext>
            </a:extLst>
          </p:cNvPr>
          <p:cNvSpPr txBox="1"/>
          <p:nvPr/>
        </p:nvSpPr>
        <p:spPr>
          <a:xfrm>
            <a:off x="372234" y="787698"/>
            <a:ext cx="1479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 Request :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DD92559-5931-E44E-80DC-FEE448127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636" y="953675"/>
            <a:ext cx="4778177" cy="39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6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939825" y="1438625"/>
            <a:ext cx="1285800" cy="29391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241300" lvl="0" indent="-139700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369DA87-6AB0-5240-BE03-5690ADD9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404" y="179626"/>
            <a:ext cx="8520600" cy="572700"/>
          </a:xfrm>
        </p:spPr>
        <p:txBody>
          <a:bodyPr/>
          <a:lstStyle/>
          <a:p>
            <a:pPr algn="ctr"/>
            <a:r>
              <a:rPr lang="fr-FR" err="1"/>
              <a:t>GraphQL</a:t>
            </a:r>
            <a:r>
              <a:rPr lang="fr-FR"/>
              <a:t> VS REST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E74BC3C-539B-7C4E-AB72-EB2CBAF3ADC2}"/>
              </a:ext>
            </a:extLst>
          </p:cNvPr>
          <p:cNvSpPr txBox="1"/>
          <p:nvPr/>
        </p:nvSpPr>
        <p:spPr>
          <a:xfrm>
            <a:off x="372234" y="787698"/>
            <a:ext cx="14975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GraphQl</a:t>
            </a:r>
            <a:r>
              <a:rPr lang="en-US" dirty="0"/>
              <a:t> Query 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555816B-992B-E94C-A850-5F86DB5A2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644" y="1121250"/>
            <a:ext cx="5916119" cy="357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4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1883ADA-3E16-BE4D-A931-CB92460CFCF8}"/>
              </a:ext>
            </a:extLst>
          </p:cNvPr>
          <p:cNvSpPr txBox="1">
            <a:spLocks/>
          </p:cNvSpPr>
          <p:nvPr/>
        </p:nvSpPr>
        <p:spPr>
          <a:xfrm>
            <a:off x="311700" y="89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520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596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6"/>
              </a:buClr>
              <a:buSzPts val="500"/>
              <a:buFont typeface="Avenir"/>
              <a:buNone/>
              <a:defRPr sz="2300" b="0" i="0" u="none" strike="noStrike" cap="none">
                <a:solidFill>
                  <a:srgbClr val="4A4A4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algn="ctr"/>
            <a:r>
              <a:rPr lang="en-US" dirty="0"/>
              <a:t>Advantages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20F8DC-3EB7-CB42-8F1D-B8B21A96ED6A}"/>
              </a:ext>
            </a:extLst>
          </p:cNvPr>
          <p:cNvSpPr txBox="1"/>
          <p:nvPr/>
        </p:nvSpPr>
        <p:spPr>
          <a:xfrm>
            <a:off x="144520" y="1017479"/>
            <a:ext cx="3469219" cy="2610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-     Fetching data with a single API call</a:t>
            </a:r>
          </a:p>
          <a:p>
            <a:pPr>
              <a:lnSpc>
                <a:spcPct val="200000"/>
              </a:lnSpc>
            </a:pPr>
            <a:r>
              <a:rPr lang="en-US" dirty="0"/>
              <a:t>-     No over and under fetching problems</a:t>
            </a:r>
          </a:p>
          <a:p>
            <a:pPr>
              <a:lnSpc>
                <a:spcPct val="200000"/>
              </a:lnSpc>
            </a:pPr>
            <a:r>
              <a:rPr lang="en-US" dirty="0"/>
              <a:t>-     Autogenerating API documentation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dirty="0"/>
              <a:t>API evolution without versioning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dirty="0"/>
              <a:t>Detailed error message </a:t>
            </a:r>
          </a:p>
          <a:p>
            <a:pPr>
              <a:lnSpc>
                <a:spcPct val="200000"/>
              </a:lnSpc>
            </a:pPr>
            <a:r>
              <a:rPr lang="en-US" dirty="0"/>
              <a:t>-    Support C#, Java, </a:t>
            </a:r>
            <a:r>
              <a:rPr lang="en-US" dirty="0" err="1"/>
              <a:t>Node.Js</a:t>
            </a:r>
            <a:r>
              <a:rPr lang="en-US" dirty="0"/>
              <a:t>, Python…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6FF983F-976B-7644-9E36-3C5EE20E0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076" y="946866"/>
            <a:ext cx="5353532" cy="309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92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FD6419-FA76-0149-ABA3-8240E6B0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34924"/>
            <a:ext cx="8520600" cy="572700"/>
          </a:xfrm>
        </p:spPr>
        <p:txBody>
          <a:bodyPr/>
          <a:lstStyle/>
          <a:p>
            <a:pPr algn="ctr"/>
            <a:r>
              <a:rPr lang="fr-FR" dirty="0" err="1"/>
              <a:t>Query</a:t>
            </a:r>
            <a:r>
              <a:rPr lang="fr-FR" dirty="0"/>
              <a:t>  </a:t>
            </a:r>
            <a:r>
              <a:rPr lang="fr-FR" dirty="0" err="1"/>
              <a:t>example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A676D1-9491-D942-A123-7DE2AB0E7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718" y="771262"/>
            <a:ext cx="6798563" cy="392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20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FD6419-FA76-0149-ABA3-8240E6B0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34924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Mutation example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3554F9-E33A-4E44-BF9B-07EDE4DE9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50" y="770819"/>
            <a:ext cx="6884099" cy="397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36123"/>
      </p:ext>
    </p:extLst>
  </p:cSld>
  <p:clrMapOvr>
    <a:masterClrMapping/>
  </p:clrMapOvr>
</p:sld>
</file>

<file path=ppt/theme/theme1.xml><?xml version="1.0" encoding="utf-8"?>
<a:theme xmlns:a="http://schemas.openxmlformats.org/drawingml/2006/main" name="CarbonIT GraylineCorner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5449</TotalTime>
  <Words>320</Words>
  <Application>Microsoft Macintosh PowerPoint</Application>
  <PresentationFormat>Affichage à l'écran (16:9)</PresentationFormat>
  <Paragraphs>47</Paragraphs>
  <Slides>10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Arial</vt:lpstr>
      <vt:lpstr>Avenir</vt:lpstr>
      <vt:lpstr>CarbonIT GraylineCorner</vt:lpstr>
      <vt:lpstr>Atelier GraphQL</vt:lpstr>
      <vt:lpstr>Introduction</vt:lpstr>
      <vt:lpstr>Who use GraphQL ?</vt:lpstr>
      <vt:lpstr>GraphQL VS REST</vt:lpstr>
      <vt:lpstr>GraphQL VS REST</vt:lpstr>
      <vt:lpstr>GraphQL VS REST</vt:lpstr>
      <vt:lpstr>Présentation PowerPoint</vt:lpstr>
      <vt:lpstr>Query  example</vt:lpstr>
      <vt:lpstr>Mutation example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anthony bardy</cp:lastModifiedBy>
  <cp:revision>15</cp:revision>
  <dcterms:modified xsi:type="dcterms:W3CDTF">2020-01-22T16:10:26Z</dcterms:modified>
</cp:coreProperties>
</file>